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4" r:id="rId3"/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6858000" cx="12192000"/>
  <p:notesSz cx="6858000" cy="9144000"/>
  <p:embeddedFontLst>
    <p:embeddedFont>
      <p:font typeface="Robo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Roboto-bold.fntdata"/><Relationship Id="rId21" Type="http://schemas.openxmlformats.org/officeDocument/2006/relationships/slide" Target="slides/slide15.xml"/><Relationship Id="rId43" Type="http://schemas.openxmlformats.org/officeDocument/2006/relationships/font" Target="fonts/Roboto-regular.fntdata"/><Relationship Id="rId24" Type="http://schemas.openxmlformats.org/officeDocument/2006/relationships/slide" Target="slides/slide18.xml"/><Relationship Id="rId46" Type="http://schemas.openxmlformats.org/officeDocument/2006/relationships/font" Target="fonts/Roboto-boldItalic.fntdata"/><Relationship Id="rId23" Type="http://schemas.openxmlformats.org/officeDocument/2006/relationships/slide" Target="slides/slide17.xml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ctivism.net/cypherpunk/crypto-anarchy.html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ctivism.net/cypherpunk/crypto-anarchy.html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ckgeeks.com/guides/proof-of-work-vs-proof-of-stake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ckgeeks.com/guides/proof-of-work-vs-proof-of-stake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ckgeeks.com/guides/proof-of-work-vs-proof-of-stake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reate.kahoot.it/create#/edit/9727f7da-50a5-4c0f-a502-e6c2b8aebe57/overview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share.io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share.io/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share.io/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share.io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share.io/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share.io/" TargetMode="External"/><Relationship Id="rId3" Type="http://schemas.openxmlformats.org/officeDocument/2006/relationships/hyperlink" Target="https://ropsten.etherscan.io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5439a465b_0_20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Dani --- interaccion</a:t>
            </a:r>
            <a:endParaRPr sz="2000"/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-US" sz="2000"/>
              <a:t>Blockchain</a:t>
            </a:r>
            <a:r>
              <a:rPr lang="en-US" sz="2000"/>
              <a:t> - Technology (theory, concepts)</a:t>
            </a:r>
            <a:endParaRPr sz="2000"/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-US" sz="2000"/>
              <a:t>Ethereum</a:t>
            </a:r>
            <a:r>
              <a:rPr lang="en-US" sz="2000"/>
              <a:t> - Implementation of technology (distributed network)</a:t>
            </a:r>
            <a:endParaRPr sz="2000"/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-US" sz="2000"/>
              <a:t>Ether</a:t>
            </a:r>
            <a:r>
              <a:rPr lang="en-US" sz="2000"/>
              <a:t> - DApp on Ethereum that is a currency</a:t>
            </a:r>
            <a:endParaRPr sz="2000"/>
          </a:p>
        </p:txBody>
      </p:sp>
      <p:sp>
        <p:nvSpPr>
          <p:cNvPr id="279" name="Google Shape;279;g55439a465b_0_20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g55439a465b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5613e44b4_1_315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Dani </a:t>
            </a:r>
            <a:r>
              <a:rPr lang="en-US" sz="1200"/>
              <a:t>The Crypto-anarchist manifesto:</a:t>
            </a:r>
            <a:r>
              <a:rPr lang="en-US" sz="2000"/>
              <a:t>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https://www.activism.net/cypherpunk/crypto-anarchy.html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97" name="Google Shape;297;g55613e44b4_1_315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g55613e44b4_1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6360eab4d_0_7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Dani </a:t>
            </a:r>
            <a:r>
              <a:rPr lang="en-US" sz="1200"/>
              <a:t>The Crypto-anarchist manifesto:</a:t>
            </a:r>
            <a:r>
              <a:rPr lang="en-US" sz="2000"/>
              <a:t>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https://www.activism.net/cypherpunk/crypto-anarchy.html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18" name="Google Shape;318;g56360eab4d_0_7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g56360eab4d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5439a465b_0_30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Jose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55439a465b_0_30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g55439a465b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5613e44b4_1_248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Jose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55613e44b4_1_248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g55613e44b4_1_2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5613e44b4_1_261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Jose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55613e44b4_1_261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g55613e44b4_1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5613e44b4_1_272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Jose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55613e44b4_1_272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g55613e44b4_1_2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5613e44b4_1_283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Jose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55613e44b4_1_283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8" name="Google Shape;378;g55613e44b4_1_2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5439a465b_0_40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Jose </a:t>
            </a:r>
            <a:r>
              <a:rPr lang="en-US" sz="18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Explicar el flujo, gas, value, proof-of-work, proof-of-stake? (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https://blockgeeks.com/guides/proof-of-work-vs-proof-of-stake/</a:t>
            </a:r>
            <a:r>
              <a:rPr lang="en-US" sz="18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55439a465b_0_40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" name="Google Shape;390;g55439a465b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570327cf3_1_14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Jose </a:t>
            </a:r>
            <a:r>
              <a:rPr lang="en-US" sz="18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Explicar el flujo, gas, value, proof-of-work, proof-of-stake? (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https://blockgeeks.com/guides/proof-of-work-vs-proof-of-stake/</a:t>
            </a:r>
            <a:r>
              <a:rPr lang="en-US" sz="18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5570327cf3_1_14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1" name="Google Shape;401;g5570327cf3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/>
          <p:nvPr>
            <p:ph idx="1" type="body"/>
          </p:nvPr>
        </p:nvSpPr>
        <p:spPr>
          <a:xfrm>
            <a:off x="909000" y="4572000"/>
            <a:ext cx="50396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Cris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:notes"/>
          <p:cNvSpPr txBox="1"/>
          <p:nvPr/>
        </p:nvSpPr>
        <p:spPr>
          <a:xfrm>
            <a:off x="3884760" y="8865360"/>
            <a:ext cx="2971440" cy="2764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570327cf3_1_26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Jose </a:t>
            </a:r>
            <a:r>
              <a:rPr lang="en-US" sz="18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Explicar el flujo, gas, value, proof-of-work, proof-of-stake? (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https://blockgeeks.com/guides/proof-of-work-vs-proof-of-stake/</a:t>
            </a:r>
            <a:r>
              <a:rPr lang="en-US" sz="18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5570327cf3_1_26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2" name="Google Shape;412;g5570327cf3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5439a465b_0_50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Jose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55439a465b_0_50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3" name="Google Shape;423;g55439a465b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5613e44b4_1_383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Jose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55613e44b4_1_383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" name="Google Shape;457;g55613e44b4_1_3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7bf4d1d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Jose -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https://create.kahoot.it/create#/edit/9727f7da-50a5-4c0f-a502-e6c2b8aebe57/overview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57bf4d1df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5439a465b_0_60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Dani ----- premio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474" name="Google Shape;474;g55439a465b_0_60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5" name="Google Shape;475;g55439a465b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7c03fd144_0_11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Dani ----- premio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86" name="Google Shape;486;g57c03fd144_0_11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" name="Google Shape;487;g57c03fd144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629be2ab1_0_234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Santi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5629be2ab1_0_234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" name="Google Shape;499;g5629be2ab1_0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629be2ab1_0_244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Santi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5629be2ab1_0_244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0" name="Google Shape;510;g5629be2ab1_0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5613e44b4_1_349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Jose -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https://codeshare.io/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28" name="Google Shape;528;g55613e44b4_1_349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9" name="Google Shape;529;g55613e44b4_1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5f9af5134_2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5f9af5134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61969737e_4_0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Jose -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https://codeshare.io/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538" name="Google Shape;538;g561969737e_4_0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9" name="Google Shape;539;g561969737e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61969737e_4_20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Jose -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https://codeshare.io/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58" name="Google Shape;558;g561969737e_4_20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9" name="Google Shape;559;g561969737e_4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61969737e_4_48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Jose -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https://codeshare.io/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68" name="Google Shape;568;g561969737e_4_48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9" name="Google Shape;569;g561969737e_4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61969737e_4_30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Jose / Dani</a:t>
            </a:r>
            <a:r>
              <a:rPr lang="en-US" sz="2000">
                <a:solidFill>
                  <a:schemeClr val="dk1"/>
                </a:solidFill>
              </a:rPr>
              <a:t> -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https://codeshare.io/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79" name="Google Shape;579;g561969737e_4_30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0" name="Google Shape;580;g561969737e_4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561969737e_4_39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Jose / Dani -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https://codeshare.io/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https://ropsten.etherscan.io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90" name="Google Shape;590;g561969737e_4_39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1" name="Google Shape;591;g561969737e_4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5613e44b4_1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55613e44b4_1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55f9af5134_1_0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55f9af5134_1_0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3" name="Google Shape;613;g55f9af513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5439a465b_0_9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55439a465b_0_9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g55439a465b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629be2ab1_0_0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Santi - interaccion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5629be2ab1_0_0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g5629be2ab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629be2ab1_0_10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Santi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5629be2ab1_0_10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g5629be2ab1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629be2ab1_0_22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Santi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5629be2ab1_0_22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g5629be2ab1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629be2ab1_0_36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Santi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5629be2ab1_0_36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g5629be2ab1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629be2ab1_0_48:notes"/>
          <p:cNvSpPr txBox="1"/>
          <p:nvPr>
            <p:ph idx="1" type="body"/>
          </p:nvPr>
        </p:nvSpPr>
        <p:spPr>
          <a:xfrm>
            <a:off x="909000" y="4572000"/>
            <a:ext cx="50397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Santi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5629be2ab1_0_48:notes"/>
          <p:cNvSpPr txBox="1"/>
          <p:nvPr/>
        </p:nvSpPr>
        <p:spPr>
          <a:xfrm>
            <a:off x="3884760" y="8865360"/>
            <a:ext cx="29715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g5629be2ab1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719640" y="-284760"/>
            <a:ext cx="767952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720000" y="168480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7" name="Google Shape;47;p11"/>
          <p:cNvSpPr txBox="1"/>
          <p:nvPr>
            <p:ph idx="2" type="body"/>
          </p:nvPr>
        </p:nvSpPr>
        <p:spPr>
          <a:xfrm>
            <a:off x="720000" y="395748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719640" y="-284760"/>
            <a:ext cx="767952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720000" y="168480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1" name="Google Shape;51;p12"/>
          <p:cNvSpPr txBox="1"/>
          <p:nvPr>
            <p:ph idx="2" type="body"/>
          </p:nvPr>
        </p:nvSpPr>
        <p:spPr>
          <a:xfrm>
            <a:off x="6108120" y="168480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2" name="Google Shape;52;p12"/>
          <p:cNvSpPr txBox="1"/>
          <p:nvPr>
            <p:ph idx="3" type="body"/>
          </p:nvPr>
        </p:nvSpPr>
        <p:spPr>
          <a:xfrm>
            <a:off x="6108120" y="395748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Google Shape;53;p12"/>
          <p:cNvSpPr txBox="1"/>
          <p:nvPr>
            <p:ph idx="4" type="body"/>
          </p:nvPr>
        </p:nvSpPr>
        <p:spPr>
          <a:xfrm>
            <a:off x="720000" y="395748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719640" y="-284760"/>
            <a:ext cx="767952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720000" y="16848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720000" y="16848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50440" y="1684800"/>
            <a:ext cx="5453640" cy="435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50440" y="1684800"/>
            <a:ext cx="5453640" cy="435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719640" y="-284760"/>
            <a:ext cx="767952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720000" y="16848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719640" y="-284760"/>
            <a:ext cx="767952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720000" y="16848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719640" y="-284760"/>
            <a:ext cx="767952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720000" y="168480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" name="Google Shape;79;p18"/>
          <p:cNvSpPr txBox="1"/>
          <p:nvPr>
            <p:ph idx="2" type="body"/>
          </p:nvPr>
        </p:nvSpPr>
        <p:spPr>
          <a:xfrm>
            <a:off x="6108120" y="168480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719640" y="-284760"/>
            <a:ext cx="767952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idx="1" type="subTitle"/>
          </p:nvPr>
        </p:nvSpPr>
        <p:spPr>
          <a:xfrm>
            <a:off x="719640" y="-284760"/>
            <a:ext cx="7679520" cy="530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719640" y="-284760"/>
            <a:ext cx="767952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6" name="Google Shape;86;p21"/>
          <p:cNvSpPr txBox="1"/>
          <p:nvPr>
            <p:ph idx="1" type="body"/>
          </p:nvPr>
        </p:nvSpPr>
        <p:spPr>
          <a:xfrm>
            <a:off x="720000" y="168480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7" name="Google Shape;87;p21"/>
          <p:cNvSpPr txBox="1"/>
          <p:nvPr>
            <p:ph idx="2" type="body"/>
          </p:nvPr>
        </p:nvSpPr>
        <p:spPr>
          <a:xfrm>
            <a:off x="720000" y="395748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8" name="Google Shape;88;p21"/>
          <p:cNvSpPr txBox="1"/>
          <p:nvPr>
            <p:ph idx="3" type="body"/>
          </p:nvPr>
        </p:nvSpPr>
        <p:spPr>
          <a:xfrm>
            <a:off x="6108120" y="168480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719640" y="-284760"/>
            <a:ext cx="767952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720000" y="16848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719640" y="-284760"/>
            <a:ext cx="767952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720000" y="168480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2" name="Google Shape;92;p22"/>
          <p:cNvSpPr txBox="1"/>
          <p:nvPr>
            <p:ph idx="2" type="body"/>
          </p:nvPr>
        </p:nvSpPr>
        <p:spPr>
          <a:xfrm>
            <a:off x="6108120" y="168480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3" name="Google Shape;93;p22"/>
          <p:cNvSpPr txBox="1"/>
          <p:nvPr>
            <p:ph idx="3" type="body"/>
          </p:nvPr>
        </p:nvSpPr>
        <p:spPr>
          <a:xfrm>
            <a:off x="6108120" y="395748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title"/>
          </p:nvPr>
        </p:nvSpPr>
        <p:spPr>
          <a:xfrm>
            <a:off x="719640" y="-284760"/>
            <a:ext cx="767952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720000" y="168480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7" name="Google Shape;97;p23"/>
          <p:cNvSpPr txBox="1"/>
          <p:nvPr>
            <p:ph idx="2" type="body"/>
          </p:nvPr>
        </p:nvSpPr>
        <p:spPr>
          <a:xfrm>
            <a:off x="6108120" y="168480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8" name="Google Shape;98;p23"/>
          <p:cNvSpPr txBox="1"/>
          <p:nvPr>
            <p:ph idx="3" type="body"/>
          </p:nvPr>
        </p:nvSpPr>
        <p:spPr>
          <a:xfrm>
            <a:off x="720000" y="395748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title"/>
          </p:nvPr>
        </p:nvSpPr>
        <p:spPr>
          <a:xfrm>
            <a:off x="719640" y="-284760"/>
            <a:ext cx="767952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1" name="Google Shape;101;p24"/>
          <p:cNvSpPr txBox="1"/>
          <p:nvPr>
            <p:ph idx="1" type="body"/>
          </p:nvPr>
        </p:nvSpPr>
        <p:spPr>
          <a:xfrm>
            <a:off x="720000" y="168480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2" name="Google Shape;102;p24"/>
          <p:cNvSpPr txBox="1"/>
          <p:nvPr>
            <p:ph idx="2" type="body"/>
          </p:nvPr>
        </p:nvSpPr>
        <p:spPr>
          <a:xfrm>
            <a:off x="720000" y="395748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719640" y="-284760"/>
            <a:ext cx="767952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5" name="Google Shape;105;p25"/>
          <p:cNvSpPr txBox="1"/>
          <p:nvPr>
            <p:ph idx="1" type="body"/>
          </p:nvPr>
        </p:nvSpPr>
        <p:spPr>
          <a:xfrm>
            <a:off x="720000" y="168480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6" name="Google Shape;106;p25"/>
          <p:cNvSpPr txBox="1"/>
          <p:nvPr>
            <p:ph idx="2" type="body"/>
          </p:nvPr>
        </p:nvSpPr>
        <p:spPr>
          <a:xfrm>
            <a:off x="6108120" y="168480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7" name="Google Shape;107;p25"/>
          <p:cNvSpPr txBox="1"/>
          <p:nvPr>
            <p:ph idx="3" type="body"/>
          </p:nvPr>
        </p:nvSpPr>
        <p:spPr>
          <a:xfrm>
            <a:off x="6108120" y="395748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8" name="Google Shape;108;p25"/>
          <p:cNvSpPr txBox="1"/>
          <p:nvPr>
            <p:ph idx="4" type="body"/>
          </p:nvPr>
        </p:nvSpPr>
        <p:spPr>
          <a:xfrm>
            <a:off x="720000" y="395748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719640" y="-284760"/>
            <a:ext cx="767952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720000" y="16848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2" name="Google Shape;112;p26"/>
          <p:cNvSpPr txBox="1"/>
          <p:nvPr>
            <p:ph idx="2" type="body"/>
          </p:nvPr>
        </p:nvSpPr>
        <p:spPr>
          <a:xfrm>
            <a:off x="720000" y="16848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50440" y="1684800"/>
            <a:ext cx="5453640" cy="435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50440" y="1684800"/>
            <a:ext cx="5453640" cy="435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719640" y="-284760"/>
            <a:ext cx="76794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9" name="Google Shape;129;p29"/>
          <p:cNvSpPr txBox="1"/>
          <p:nvPr>
            <p:ph idx="1" type="subTitle"/>
          </p:nvPr>
        </p:nvSpPr>
        <p:spPr>
          <a:xfrm>
            <a:off x="720000" y="1684800"/>
            <a:ext cx="105153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type="title"/>
          </p:nvPr>
        </p:nvSpPr>
        <p:spPr>
          <a:xfrm>
            <a:off x="719640" y="-284760"/>
            <a:ext cx="76794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2" name="Google Shape;132;p30"/>
          <p:cNvSpPr txBox="1"/>
          <p:nvPr>
            <p:ph idx="1" type="body"/>
          </p:nvPr>
        </p:nvSpPr>
        <p:spPr>
          <a:xfrm>
            <a:off x="720000" y="1684800"/>
            <a:ext cx="105153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type="title"/>
          </p:nvPr>
        </p:nvSpPr>
        <p:spPr>
          <a:xfrm>
            <a:off x="719640" y="-284760"/>
            <a:ext cx="76794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5" name="Google Shape;135;p31"/>
          <p:cNvSpPr txBox="1"/>
          <p:nvPr>
            <p:ph idx="1" type="body"/>
          </p:nvPr>
        </p:nvSpPr>
        <p:spPr>
          <a:xfrm>
            <a:off x="720000" y="1684800"/>
            <a:ext cx="51312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6" name="Google Shape;136;p31"/>
          <p:cNvSpPr txBox="1"/>
          <p:nvPr>
            <p:ph idx="2" type="body"/>
          </p:nvPr>
        </p:nvSpPr>
        <p:spPr>
          <a:xfrm>
            <a:off x="6108120" y="1684800"/>
            <a:ext cx="51312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2"/>
          <p:cNvSpPr txBox="1"/>
          <p:nvPr>
            <p:ph type="title"/>
          </p:nvPr>
        </p:nvSpPr>
        <p:spPr>
          <a:xfrm>
            <a:off x="719640" y="-284760"/>
            <a:ext cx="76794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19640" y="-284760"/>
            <a:ext cx="767952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6848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idx="1" type="subTitle"/>
          </p:nvPr>
        </p:nvSpPr>
        <p:spPr>
          <a:xfrm>
            <a:off x="719640" y="-284760"/>
            <a:ext cx="7679400" cy="53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4"/>
          <p:cNvSpPr txBox="1"/>
          <p:nvPr>
            <p:ph type="title"/>
          </p:nvPr>
        </p:nvSpPr>
        <p:spPr>
          <a:xfrm>
            <a:off x="719640" y="-284760"/>
            <a:ext cx="76794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3" name="Google Shape;143;p34"/>
          <p:cNvSpPr txBox="1"/>
          <p:nvPr>
            <p:ph idx="1" type="body"/>
          </p:nvPr>
        </p:nvSpPr>
        <p:spPr>
          <a:xfrm>
            <a:off x="720000" y="168480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4" name="Google Shape;144;p34"/>
          <p:cNvSpPr txBox="1"/>
          <p:nvPr>
            <p:ph idx="2" type="body"/>
          </p:nvPr>
        </p:nvSpPr>
        <p:spPr>
          <a:xfrm>
            <a:off x="720000" y="395748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5" name="Google Shape;145;p34"/>
          <p:cNvSpPr txBox="1"/>
          <p:nvPr>
            <p:ph idx="3" type="body"/>
          </p:nvPr>
        </p:nvSpPr>
        <p:spPr>
          <a:xfrm>
            <a:off x="6108120" y="1684800"/>
            <a:ext cx="51312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/>
          <p:nvPr>
            <p:ph type="title"/>
          </p:nvPr>
        </p:nvSpPr>
        <p:spPr>
          <a:xfrm>
            <a:off x="719640" y="-284760"/>
            <a:ext cx="76794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8" name="Google Shape;148;p35"/>
          <p:cNvSpPr txBox="1"/>
          <p:nvPr>
            <p:ph idx="1" type="body"/>
          </p:nvPr>
        </p:nvSpPr>
        <p:spPr>
          <a:xfrm>
            <a:off x="720000" y="1684800"/>
            <a:ext cx="51312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9" name="Google Shape;149;p35"/>
          <p:cNvSpPr txBox="1"/>
          <p:nvPr>
            <p:ph idx="2" type="body"/>
          </p:nvPr>
        </p:nvSpPr>
        <p:spPr>
          <a:xfrm>
            <a:off x="6108120" y="168480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0" name="Google Shape;150;p35"/>
          <p:cNvSpPr txBox="1"/>
          <p:nvPr>
            <p:ph idx="3" type="body"/>
          </p:nvPr>
        </p:nvSpPr>
        <p:spPr>
          <a:xfrm>
            <a:off x="6108120" y="395748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6"/>
          <p:cNvSpPr txBox="1"/>
          <p:nvPr>
            <p:ph type="title"/>
          </p:nvPr>
        </p:nvSpPr>
        <p:spPr>
          <a:xfrm>
            <a:off x="719640" y="-284760"/>
            <a:ext cx="76794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3" name="Google Shape;153;p36"/>
          <p:cNvSpPr txBox="1"/>
          <p:nvPr>
            <p:ph idx="1" type="body"/>
          </p:nvPr>
        </p:nvSpPr>
        <p:spPr>
          <a:xfrm>
            <a:off x="720000" y="168480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4" name="Google Shape;154;p36"/>
          <p:cNvSpPr txBox="1"/>
          <p:nvPr>
            <p:ph idx="2" type="body"/>
          </p:nvPr>
        </p:nvSpPr>
        <p:spPr>
          <a:xfrm>
            <a:off x="6108120" y="168480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5" name="Google Shape;155;p36"/>
          <p:cNvSpPr txBox="1"/>
          <p:nvPr>
            <p:ph idx="3" type="body"/>
          </p:nvPr>
        </p:nvSpPr>
        <p:spPr>
          <a:xfrm>
            <a:off x="720000" y="3957480"/>
            <a:ext cx="105153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>
            <p:ph type="title"/>
          </p:nvPr>
        </p:nvSpPr>
        <p:spPr>
          <a:xfrm>
            <a:off x="719640" y="-284760"/>
            <a:ext cx="76794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8" name="Google Shape;158;p37"/>
          <p:cNvSpPr txBox="1"/>
          <p:nvPr>
            <p:ph idx="1" type="body"/>
          </p:nvPr>
        </p:nvSpPr>
        <p:spPr>
          <a:xfrm>
            <a:off x="720000" y="1684800"/>
            <a:ext cx="105153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9" name="Google Shape;159;p37"/>
          <p:cNvSpPr txBox="1"/>
          <p:nvPr>
            <p:ph idx="2" type="body"/>
          </p:nvPr>
        </p:nvSpPr>
        <p:spPr>
          <a:xfrm>
            <a:off x="720000" y="3957480"/>
            <a:ext cx="105153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8"/>
          <p:cNvSpPr txBox="1"/>
          <p:nvPr>
            <p:ph type="title"/>
          </p:nvPr>
        </p:nvSpPr>
        <p:spPr>
          <a:xfrm>
            <a:off x="719640" y="-284760"/>
            <a:ext cx="76794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2" name="Google Shape;162;p38"/>
          <p:cNvSpPr txBox="1"/>
          <p:nvPr>
            <p:ph idx="1" type="body"/>
          </p:nvPr>
        </p:nvSpPr>
        <p:spPr>
          <a:xfrm>
            <a:off x="720000" y="168480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3" name="Google Shape;163;p38"/>
          <p:cNvSpPr txBox="1"/>
          <p:nvPr>
            <p:ph idx="2" type="body"/>
          </p:nvPr>
        </p:nvSpPr>
        <p:spPr>
          <a:xfrm>
            <a:off x="6108120" y="168480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4" name="Google Shape;164;p38"/>
          <p:cNvSpPr txBox="1"/>
          <p:nvPr>
            <p:ph idx="3" type="body"/>
          </p:nvPr>
        </p:nvSpPr>
        <p:spPr>
          <a:xfrm>
            <a:off x="6108120" y="395748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5" name="Google Shape;165;p38"/>
          <p:cNvSpPr txBox="1"/>
          <p:nvPr>
            <p:ph idx="4" type="body"/>
          </p:nvPr>
        </p:nvSpPr>
        <p:spPr>
          <a:xfrm>
            <a:off x="720000" y="3957480"/>
            <a:ext cx="51312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9"/>
          <p:cNvSpPr txBox="1"/>
          <p:nvPr>
            <p:ph type="title"/>
          </p:nvPr>
        </p:nvSpPr>
        <p:spPr>
          <a:xfrm>
            <a:off x="719640" y="-284760"/>
            <a:ext cx="76794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8" name="Google Shape;168;p39"/>
          <p:cNvSpPr txBox="1"/>
          <p:nvPr>
            <p:ph idx="1" type="body"/>
          </p:nvPr>
        </p:nvSpPr>
        <p:spPr>
          <a:xfrm>
            <a:off x="720000" y="1684800"/>
            <a:ext cx="105153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9" name="Google Shape;169;p39"/>
          <p:cNvSpPr txBox="1"/>
          <p:nvPr>
            <p:ph idx="2" type="body"/>
          </p:nvPr>
        </p:nvSpPr>
        <p:spPr>
          <a:xfrm>
            <a:off x="720000" y="1684800"/>
            <a:ext cx="105153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170" name="Google Shape;17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50440" y="1684800"/>
            <a:ext cx="5453640" cy="435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50440" y="1684800"/>
            <a:ext cx="5453640" cy="435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719640" y="-284760"/>
            <a:ext cx="767952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20000" y="168480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6108120" y="168480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719640" y="-284760"/>
            <a:ext cx="767952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719640" y="-284760"/>
            <a:ext cx="7679520" cy="5309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719640" y="-284760"/>
            <a:ext cx="767952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720000" y="168480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2" name="Google Shape;32;p8"/>
          <p:cNvSpPr txBox="1"/>
          <p:nvPr>
            <p:ph idx="2" type="body"/>
          </p:nvPr>
        </p:nvSpPr>
        <p:spPr>
          <a:xfrm>
            <a:off x="720000" y="395748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3" name="Google Shape;33;p8"/>
          <p:cNvSpPr txBox="1"/>
          <p:nvPr>
            <p:ph idx="3" type="body"/>
          </p:nvPr>
        </p:nvSpPr>
        <p:spPr>
          <a:xfrm>
            <a:off x="6108120" y="168480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719640" y="-284760"/>
            <a:ext cx="767952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720000" y="168480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6108120" y="168480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8" name="Google Shape;38;p9"/>
          <p:cNvSpPr txBox="1"/>
          <p:nvPr>
            <p:ph idx="3" type="body"/>
          </p:nvPr>
        </p:nvSpPr>
        <p:spPr>
          <a:xfrm>
            <a:off x="6108120" y="395748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719640" y="-284760"/>
            <a:ext cx="7679520" cy="114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720000" y="168480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2" name="Google Shape;42;p10"/>
          <p:cNvSpPr txBox="1"/>
          <p:nvPr>
            <p:ph idx="2" type="body"/>
          </p:nvPr>
        </p:nvSpPr>
        <p:spPr>
          <a:xfrm>
            <a:off x="6108120" y="168480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3" name="Google Shape;43;p10"/>
          <p:cNvSpPr txBox="1"/>
          <p:nvPr>
            <p:ph idx="3" type="body"/>
          </p:nvPr>
        </p:nvSpPr>
        <p:spPr>
          <a:xfrm>
            <a:off x="720000" y="395748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4.png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171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703080" y="992160"/>
            <a:ext cx="10896120" cy="3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7" name="Google Shape;7;p1"/>
          <p:cNvCxnSpPr/>
          <p:nvPr/>
        </p:nvCxnSpPr>
        <p:spPr>
          <a:xfrm>
            <a:off x="703080" y="6372000"/>
            <a:ext cx="9744120" cy="3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99440" y="6296040"/>
            <a:ext cx="629640" cy="42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9000" y="195120"/>
            <a:ext cx="2844000" cy="6368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idx="1" type="body"/>
          </p:nvPr>
        </p:nvSpPr>
        <p:spPr>
          <a:xfrm>
            <a:off x="687600" y="5316120"/>
            <a:ext cx="6839640" cy="254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687600" y="5644080"/>
            <a:ext cx="6839640" cy="796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87600" y="6501240"/>
            <a:ext cx="6839640" cy="211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0360" y="6102000"/>
            <a:ext cx="845640" cy="56412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7AF9B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4"/>
          <p:cNvCxnSpPr/>
          <p:nvPr/>
        </p:nvCxnSpPr>
        <p:spPr>
          <a:xfrm>
            <a:off x="703080" y="992160"/>
            <a:ext cx="10896120" cy="3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62" name="Google Shape;62;p14"/>
          <p:cNvCxnSpPr/>
          <p:nvPr/>
        </p:nvCxnSpPr>
        <p:spPr>
          <a:xfrm>
            <a:off x="703080" y="6372000"/>
            <a:ext cx="9744120" cy="3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63" name="Google Shape;63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99440" y="6296040"/>
            <a:ext cx="629640" cy="42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9000" y="195120"/>
            <a:ext cx="2844000" cy="63684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720000" y="6544440"/>
            <a:ext cx="7679520" cy="122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719640" y="2536920"/>
            <a:ext cx="7679880" cy="1631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cxnSp>
        <p:nvCxnSpPr>
          <p:cNvPr id="67" name="Google Shape;67;p14"/>
          <p:cNvCxnSpPr/>
          <p:nvPr/>
        </p:nvCxnSpPr>
        <p:spPr>
          <a:xfrm>
            <a:off x="703080" y="6372000"/>
            <a:ext cx="10896120" cy="36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8" name="Google Shape;68;p1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7"/>
          <p:cNvPicPr preferRelativeResize="0"/>
          <p:nvPr/>
        </p:nvPicPr>
        <p:blipFill/>
        <p:spPr>
          <a:xfrm>
            <a:off x="360" y="0"/>
            <a:ext cx="300" cy="3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117" name="Google Shape;117;p27"/>
          <p:cNvCxnSpPr/>
          <p:nvPr/>
        </p:nvCxnSpPr>
        <p:spPr>
          <a:xfrm>
            <a:off x="703080" y="992160"/>
            <a:ext cx="108960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18" name="Google Shape;118;p27"/>
          <p:cNvCxnSpPr/>
          <p:nvPr/>
        </p:nvCxnSpPr>
        <p:spPr>
          <a:xfrm>
            <a:off x="703080" y="6372000"/>
            <a:ext cx="97440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119" name="Google Shape;119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919000" y="195120"/>
            <a:ext cx="2844000" cy="636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720000" y="1684800"/>
            <a:ext cx="5677800" cy="43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1" name="Google Shape;121;p27"/>
          <p:cNvSpPr txBox="1"/>
          <p:nvPr>
            <p:ph type="title"/>
          </p:nvPr>
        </p:nvSpPr>
        <p:spPr>
          <a:xfrm>
            <a:off x="720000" y="-249120"/>
            <a:ext cx="58413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2" name="Google Shape;122;p27"/>
          <p:cNvSpPr txBox="1"/>
          <p:nvPr>
            <p:ph idx="10" type="dt"/>
          </p:nvPr>
        </p:nvSpPr>
        <p:spPr>
          <a:xfrm>
            <a:off x="8456760" y="6544440"/>
            <a:ext cx="7197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3" name="Google Shape;123;p27"/>
          <p:cNvSpPr txBox="1"/>
          <p:nvPr>
            <p:ph idx="11" type="ftr"/>
          </p:nvPr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4" name="Google Shape;124;p27"/>
          <p:cNvSpPr txBox="1"/>
          <p:nvPr>
            <p:ph idx="12" type="sldNum"/>
          </p:nvPr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27"/>
          <p:cNvPicPr preferRelativeResize="0"/>
          <p:nvPr/>
        </p:nvPicPr>
        <p:blipFill/>
        <p:spPr>
          <a:xfrm>
            <a:off x="360" y="0"/>
            <a:ext cx="300" cy="3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23.png"/><Relationship Id="rId7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38.png"/><Relationship Id="rId5" Type="http://schemas.openxmlformats.org/officeDocument/2006/relationships/image" Target="../media/image22.png"/><Relationship Id="rId6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36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49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41.png"/><Relationship Id="rId5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45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hyperlink" Target="https://twitter.com/100trillionusd" TargetMode="External"/><Relationship Id="rId5" Type="http://schemas.openxmlformats.org/officeDocument/2006/relationships/hyperlink" Target="https://medium.com/@100trillionUSD" TargetMode="External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52.jpg"/><Relationship Id="rId5" Type="http://schemas.openxmlformats.org/officeDocument/2006/relationships/image" Target="../media/image40.png"/><Relationship Id="rId6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47.png"/><Relationship Id="rId5" Type="http://schemas.openxmlformats.org/officeDocument/2006/relationships/image" Target="../media/image56.png"/><Relationship Id="rId6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hyperlink" Target="http://remix.ethereum.org/" TargetMode="External"/><Relationship Id="rId5" Type="http://schemas.openxmlformats.org/officeDocument/2006/relationships/hyperlink" Target="https://codeshare.io/" TargetMode="External"/><Relationship Id="rId6" Type="http://schemas.openxmlformats.org/officeDocument/2006/relationships/hyperlink" Target="https://git.io/fjqtW" TargetMode="External"/><Relationship Id="rId7" Type="http://schemas.openxmlformats.org/officeDocument/2006/relationships/hyperlink" Target="https://solidity.readthedocs.io/en/v0.5.7/solidity-in-depth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hyperlink" Target="https://metamask.io/" TargetMode="External"/><Relationship Id="rId5" Type="http://schemas.openxmlformats.org/officeDocument/2006/relationships/hyperlink" Target="https://remix.ethereum.org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58.png"/><Relationship Id="rId5" Type="http://schemas.openxmlformats.org/officeDocument/2006/relationships/image" Target="../media/image53.png"/><Relationship Id="rId6" Type="http://schemas.openxmlformats.org/officeDocument/2006/relationships/hyperlink" Target="https://ropsten.etherscan.io/" TargetMode="External"/><Relationship Id="rId7" Type="http://schemas.openxmlformats.org/officeDocument/2006/relationships/hyperlink" Target="https://ropsten.etherscan.io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9.png"/><Relationship Id="rId7" Type="http://schemas.openxmlformats.org/officeDocument/2006/relationships/image" Target="../media/image33.png"/><Relationship Id="rId8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34.png"/><Relationship Id="rId6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9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760" cy="504108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0"/>
          <p:cNvSpPr txBox="1"/>
          <p:nvPr/>
        </p:nvSpPr>
        <p:spPr>
          <a:xfrm>
            <a:off x="687600" y="5644075"/>
            <a:ext cx="78066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332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i="0" sz="1800" u="none" cap="none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0"/>
          <p:cNvSpPr txBox="1"/>
          <p:nvPr/>
        </p:nvSpPr>
        <p:spPr>
          <a:xfrm>
            <a:off x="687600" y="6501240"/>
            <a:ext cx="6839640" cy="211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Hackers Week - 10.04.2019</a:t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440" y="140400"/>
            <a:ext cx="4161601" cy="93204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0"/>
          <p:cNvSpPr txBox="1"/>
          <p:nvPr/>
        </p:nvSpPr>
        <p:spPr>
          <a:xfrm>
            <a:off x="687600" y="5316120"/>
            <a:ext cx="6839640" cy="254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7225" y="344825"/>
            <a:ext cx="2052651" cy="6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/>
        </p:nvSpPr>
        <p:spPr>
          <a:xfrm>
            <a:off x="205650" y="1252950"/>
            <a:ext cx="25662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64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AC00"/>
              </a:buClr>
              <a:buSzPts val="2400"/>
              <a:buFont typeface="Merriweather Sans"/>
              <a:buChar char="›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Contexto/Origen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9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49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Origen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9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7" name="Google Shape;28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424" y="2570875"/>
            <a:ext cx="2124350" cy="21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6300" y="2686675"/>
            <a:ext cx="1199400" cy="1953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1475" y="2601399"/>
            <a:ext cx="2124350" cy="21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4850" y="3353475"/>
            <a:ext cx="1199400" cy="7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0450" y="3353475"/>
            <a:ext cx="1199400" cy="7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9"/>
          <p:cNvSpPr txBox="1"/>
          <p:nvPr/>
        </p:nvSpPr>
        <p:spPr>
          <a:xfrm>
            <a:off x="2114950" y="4625125"/>
            <a:ext cx="17928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8AC00"/>
                </a:solidFill>
              </a:rPr>
              <a:t>BLOCKCHAIN</a:t>
            </a:r>
            <a:endParaRPr b="1" sz="1800">
              <a:solidFill>
                <a:srgbClr val="F8AC00"/>
              </a:solidFill>
            </a:endParaRPr>
          </a:p>
        </p:txBody>
      </p:sp>
      <p:sp>
        <p:nvSpPr>
          <p:cNvPr id="293" name="Google Shape;293;p49"/>
          <p:cNvSpPr txBox="1"/>
          <p:nvPr/>
        </p:nvSpPr>
        <p:spPr>
          <a:xfrm>
            <a:off x="5162950" y="4625125"/>
            <a:ext cx="17928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8AC00"/>
                </a:solidFill>
              </a:rPr>
              <a:t>  ETHEREUM</a:t>
            </a:r>
            <a:endParaRPr b="1" sz="1800">
              <a:solidFill>
                <a:srgbClr val="F8AC00"/>
              </a:solidFill>
            </a:endParaRPr>
          </a:p>
        </p:txBody>
      </p:sp>
      <p:sp>
        <p:nvSpPr>
          <p:cNvPr id="294" name="Google Shape;294;p49"/>
          <p:cNvSpPr txBox="1"/>
          <p:nvPr/>
        </p:nvSpPr>
        <p:spPr>
          <a:xfrm>
            <a:off x="8439550" y="4625125"/>
            <a:ext cx="17928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8AC00"/>
                </a:solidFill>
              </a:rPr>
              <a:t>ETHER</a:t>
            </a:r>
            <a:endParaRPr b="1" sz="1800">
              <a:solidFill>
                <a:srgbClr val="F8AC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/>
          <p:nvPr/>
        </p:nvSpPr>
        <p:spPr>
          <a:xfrm>
            <a:off x="205650" y="1252950"/>
            <a:ext cx="25662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64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AC00"/>
              </a:buClr>
              <a:buSzPts val="2400"/>
              <a:buFont typeface="Merriweather Sans"/>
              <a:buChar char="›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Contexto/Origen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50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50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Origen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0"/>
          <p:cNvSpPr/>
          <p:nvPr/>
        </p:nvSpPr>
        <p:spPr>
          <a:xfrm>
            <a:off x="5586501" y="1877975"/>
            <a:ext cx="3121800" cy="733500"/>
          </a:xfrm>
          <a:prstGeom prst="chevron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Manifesto Cripto-anarquista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50"/>
          <p:cNvSpPr/>
          <p:nvPr/>
        </p:nvSpPr>
        <p:spPr>
          <a:xfrm>
            <a:off x="113300" y="1878225"/>
            <a:ext cx="3430800" cy="733500"/>
          </a:xfrm>
          <a:prstGeom prst="homePlate">
            <a:avLst>
              <a:gd fmla="val 50000" name="adj"/>
            </a:avLst>
          </a:prstGeom>
          <a:solidFill>
            <a:srgbClr val="80201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Criptografía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6" name="Google Shape;306;p50"/>
          <p:cNvGrpSpPr/>
          <p:nvPr/>
        </p:nvGrpSpPr>
        <p:grpSpPr>
          <a:xfrm>
            <a:off x="2785652" y="1878231"/>
            <a:ext cx="3264379" cy="2879985"/>
            <a:chOff x="2944204" y="1189775"/>
            <a:chExt cx="3305700" cy="2626765"/>
          </a:xfrm>
        </p:grpSpPr>
        <p:sp>
          <p:nvSpPr>
            <p:cNvPr id="307" name="Google Shape;307;p50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Peer-to-Peer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8" name="Google Shape;308;p50"/>
            <p:cNvSpPr txBox="1"/>
            <p:nvPr/>
          </p:nvSpPr>
          <p:spPr>
            <a:xfrm>
              <a:off x="3332429" y="2041740"/>
              <a:ext cx="2151000" cy="177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200">
                  <a:solidFill>
                    <a:srgbClr val="87AF9B"/>
                  </a:solidFill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b="1" lang="en-US" sz="7200">
                  <a:solidFill>
                    <a:srgbClr val="F8AC00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b="1" lang="en-US" sz="7200">
                  <a:solidFill>
                    <a:srgbClr val="87AF9B"/>
                  </a:solidFill>
                  <a:latin typeface="Roboto"/>
                  <a:ea typeface="Roboto"/>
                  <a:cs typeface="Roboto"/>
                  <a:sym typeface="Roboto"/>
                </a:rPr>
                <a:t>P</a:t>
              </a:r>
              <a:endParaRPr b="1" sz="7200">
                <a:solidFill>
                  <a:srgbClr val="87AF9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9" name="Google Shape;309;p50"/>
          <p:cNvSpPr txBox="1"/>
          <p:nvPr/>
        </p:nvSpPr>
        <p:spPr>
          <a:xfrm>
            <a:off x="339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50"/>
          <p:cNvSpPr txBox="1"/>
          <p:nvPr/>
        </p:nvSpPr>
        <p:spPr>
          <a:xfrm>
            <a:off x="5756350" y="3148550"/>
            <a:ext cx="2600100" cy="2845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La cripto anarquia alterara completamente la naturaleza de </a:t>
            </a:r>
            <a:r>
              <a:rPr b="1" lang="en-US" sz="1600">
                <a:solidFill>
                  <a:schemeClr val="dk1"/>
                </a:solidFill>
                <a:highlight>
                  <a:srgbClr val="FFFFFF"/>
                </a:highlight>
              </a:rPr>
              <a:t>regulacion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 del gobierno, la habilidad de controlar iteraciones economicas e </a:t>
            </a:r>
            <a:r>
              <a:rPr b="1" lang="en-US" sz="1600">
                <a:solidFill>
                  <a:schemeClr val="dk1"/>
                </a:solidFill>
                <a:highlight>
                  <a:srgbClr val="FFFFFF"/>
                </a:highlight>
              </a:rPr>
              <a:t>impuestos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, la habilidad de </a:t>
            </a:r>
            <a:r>
              <a:rPr b="1" lang="en-US" sz="1600">
                <a:solidFill>
                  <a:schemeClr val="dk1"/>
                </a:solidFill>
                <a:highlight>
                  <a:srgbClr val="FFFFFF"/>
                </a:highlight>
              </a:rPr>
              <a:t>mantener la informacion secreta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Tim C. May</a:t>
            </a:r>
            <a:endParaRPr sz="1600"/>
          </a:p>
        </p:txBody>
      </p:sp>
      <p:pic>
        <p:nvPicPr>
          <p:cNvPr id="311" name="Google Shape;31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425" y="3148550"/>
            <a:ext cx="2600016" cy="254042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/>
        </p:nvSpPr>
        <p:spPr>
          <a:xfrm>
            <a:off x="2999450" y="5919200"/>
            <a:ext cx="2477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Self Governance</a:t>
            </a:r>
            <a:endParaRPr b="1"/>
          </a:p>
        </p:txBody>
      </p:sp>
      <p:pic>
        <p:nvPicPr>
          <p:cNvPr id="313" name="Google Shape;31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7039" y="3975335"/>
            <a:ext cx="2878511" cy="214189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0"/>
          <p:cNvSpPr/>
          <p:nvPr/>
        </p:nvSpPr>
        <p:spPr>
          <a:xfrm>
            <a:off x="8357649" y="1878225"/>
            <a:ext cx="3430800" cy="733500"/>
          </a:xfrm>
          <a:prstGeom prst="chevron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Bitcoin</a:t>
            </a:r>
            <a:b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Whitepaper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" name="Google Shape;315;p50"/>
          <p:cNvPicPr preferRelativeResize="0"/>
          <p:nvPr/>
        </p:nvPicPr>
        <p:blipFill rotWithShape="1">
          <a:blip r:embed="rId6">
            <a:alphaModFix/>
          </a:blip>
          <a:srcRect b="0" l="14392" r="15431" t="0"/>
          <a:stretch/>
        </p:blipFill>
        <p:spPr>
          <a:xfrm>
            <a:off x="8929250" y="3165650"/>
            <a:ext cx="2477700" cy="23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51"/>
          <p:cNvSpPr txBox="1"/>
          <p:nvPr/>
        </p:nvSpPr>
        <p:spPr>
          <a:xfrm>
            <a:off x="2432475" y="2153325"/>
            <a:ext cx="6566700" cy="26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Arquitectura</a:t>
            </a:r>
            <a:endParaRPr b="0" sz="4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1"/>
          <p:cNvSpPr txBox="1"/>
          <p:nvPr/>
        </p:nvSpPr>
        <p:spPr>
          <a:xfrm>
            <a:off x="339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51"/>
          <p:cNvSpPr txBox="1"/>
          <p:nvPr/>
        </p:nvSpPr>
        <p:spPr>
          <a:xfrm>
            <a:off x="2999450" y="5919200"/>
            <a:ext cx="2477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Self Governance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/>
        </p:nvSpPr>
        <p:spPr>
          <a:xfrm>
            <a:off x="205650" y="1252950"/>
            <a:ext cx="30804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64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AC00"/>
              </a:buClr>
              <a:buSzPts val="2400"/>
              <a:buFont typeface="Merriweather Sans"/>
              <a:buChar char="›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Contexto/Arquitectura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52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52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Arquitectura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325" y="1002900"/>
            <a:ext cx="6269826" cy="535117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2"/>
          <p:cNvSpPr txBox="1"/>
          <p:nvPr/>
        </p:nvSpPr>
        <p:spPr>
          <a:xfrm>
            <a:off x="4386750" y="5785250"/>
            <a:ext cx="4205400" cy="43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Red Descentralizada y Distribuida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52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8" name="Google Shape;33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4563" y="2799475"/>
            <a:ext cx="1042575" cy="10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/>
          <p:nvPr/>
        </p:nvSpPr>
        <p:spPr>
          <a:xfrm>
            <a:off x="205650" y="1252950"/>
            <a:ext cx="30804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64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AC00"/>
              </a:buClr>
              <a:buSzPts val="2400"/>
              <a:buFont typeface="Merriweather Sans"/>
              <a:buChar char="›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Contexto/Arquitectura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53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6" name="Google Shape;346;p53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Arquitectura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348" y="1044450"/>
            <a:ext cx="8055027" cy="523347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0" name="Google Shape;35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4563" y="2799475"/>
            <a:ext cx="1042575" cy="10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/>
        </p:nvSpPr>
        <p:spPr>
          <a:xfrm>
            <a:off x="205650" y="1252950"/>
            <a:ext cx="30804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64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AC00"/>
              </a:buClr>
              <a:buSzPts val="2400"/>
              <a:buFont typeface="Merriweather Sans"/>
              <a:buChar char="›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Contexto/Arquitectura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54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54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Arquitectura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" name="Google Shape;3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2150" y="1040825"/>
            <a:ext cx="7586200" cy="535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4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2" name="Google Shape;36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4563" y="2799475"/>
            <a:ext cx="1042575" cy="10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5"/>
          <p:cNvSpPr txBox="1"/>
          <p:nvPr/>
        </p:nvSpPr>
        <p:spPr>
          <a:xfrm>
            <a:off x="205650" y="1252950"/>
            <a:ext cx="30804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64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AC00"/>
              </a:buClr>
              <a:buSzPts val="2400"/>
              <a:buFont typeface="Merriweather Sans"/>
              <a:buChar char="›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Contexto/Arquitectura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55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55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Arquitectura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650" y="1085540"/>
            <a:ext cx="4960950" cy="538270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5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3125" y="2783675"/>
            <a:ext cx="690024" cy="112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/>
        </p:nvSpPr>
        <p:spPr>
          <a:xfrm>
            <a:off x="205650" y="1252950"/>
            <a:ext cx="30804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64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AC00"/>
              </a:buClr>
              <a:buSzPts val="2400"/>
              <a:buFont typeface="Merriweather Sans"/>
              <a:buChar char="›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Contexto/Arquitectura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6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2" name="Google Shape;382;p56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Arquitectura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450" y="1014763"/>
            <a:ext cx="4960950" cy="5301087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6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6" name="Google Shape;38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3125" y="2783675"/>
            <a:ext cx="690024" cy="112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 txBox="1"/>
          <p:nvPr/>
        </p:nvSpPr>
        <p:spPr>
          <a:xfrm>
            <a:off x="205650" y="1252950"/>
            <a:ext cx="30804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64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AC00"/>
              </a:buClr>
              <a:buSzPts val="2400"/>
              <a:buFont typeface="Merriweather Sans"/>
              <a:buChar char="›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Contexto/Minado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7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57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Minado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7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7" name="Google Shape;39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85850"/>
            <a:ext cx="10696575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250" y="1044450"/>
            <a:ext cx="8202507" cy="549998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8"/>
          <p:cNvSpPr txBox="1"/>
          <p:nvPr/>
        </p:nvSpPr>
        <p:spPr>
          <a:xfrm>
            <a:off x="205650" y="1252950"/>
            <a:ext cx="30804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64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AC00"/>
              </a:buClr>
              <a:buSzPts val="2400"/>
              <a:buFont typeface="Merriweather Sans"/>
              <a:buChar char="›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Contexto/Minado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58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p58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Minado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8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1"/>
          <p:cNvSpPr txBox="1"/>
          <p:nvPr/>
        </p:nvSpPr>
        <p:spPr>
          <a:xfrm>
            <a:off x="720000" y="1684800"/>
            <a:ext cx="7001280" cy="4352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41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¿Quiénes </a:t>
            </a: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somos</a:t>
            </a: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41"/>
          <p:cNvSpPr txBox="1"/>
          <p:nvPr/>
        </p:nvSpPr>
        <p:spPr>
          <a:xfrm>
            <a:off x="720000" y="6544440"/>
            <a:ext cx="7679520" cy="122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41"/>
          <p:cNvSpPr txBox="1"/>
          <p:nvPr/>
        </p:nvSpPr>
        <p:spPr>
          <a:xfrm>
            <a:off x="9225360" y="6544440"/>
            <a:ext cx="1199520" cy="122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Google Shape;1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75" y="1969525"/>
            <a:ext cx="2953125" cy="24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1"/>
          <p:cNvSpPr txBox="1"/>
          <p:nvPr/>
        </p:nvSpPr>
        <p:spPr>
          <a:xfrm>
            <a:off x="4337175" y="1536500"/>
            <a:ext cx="72360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José Ramón Gil Cotaína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15722"/>
                </a:solidFill>
              </a:rPr>
              <a:t>Agile Coach en Thomas Cook Team</a:t>
            </a:r>
            <a:endParaRPr sz="2400">
              <a:solidFill>
                <a:srgbClr val="F157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Daniel García Acosta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15722"/>
                </a:solidFill>
              </a:rPr>
              <a:t>Technical Lead en Thomas Cook Team</a:t>
            </a:r>
            <a:endParaRPr sz="2400">
              <a:solidFill>
                <a:srgbClr val="F157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Santiago Sánchez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15722"/>
                </a:solidFill>
              </a:rPr>
              <a:t>I</a:t>
            </a:r>
            <a:r>
              <a:rPr lang="en-US" sz="2400">
                <a:solidFill>
                  <a:srgbClr val="F15722"/>
                </a:solidFill>
              </a:rPr>
              <a:t>ntern</a:t>
            </a:r>
            <a:r>
              <a:rPr lang="en-US" sz="2400">
                <a:solidFill>
                  <a:srgbClr val="F15722"/>
                </a:solidFill>
              </a:rPr>
              <a:t> en Thomas Cook Team</a:t>
            </a:r>
            <a:endParaRPr sz="2400">
              <a:solidFill>
                <a:srgbClr val="F157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Cristina Quintanilla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15722"/>
                </a:solidFill>
              </a:rPr>
              <a:t>Employer Branding Specialist en Ciklum Málaga</a:t>
            </a:r>
            <a:endParaRPr sz="2400">
              <a:solidFill>
                <a:srgbClr val="F1572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250" y="1044450"/>
            <a:ext cx="8202507" cy="549998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9"/>
          <p:cNvSpPr txBox="1"/>
          <p:nvPr/>
        </p:nvSpPr>
        <p:spPr>
          <a:xfrm>
            <a:off x="205650" y="1252950"/>
            <a:ext cx="30804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64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AC00"/>
              </a:buClr>
              <a:buSzPts val="2400"/>
              <a:buFont typeface="Merriweather Sans"/>
              <a:buChar char="›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Contexto/Minado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59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7" name="Google Shape;417;p59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Minado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9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0"/>
          <p:cNvSpPr txBox="1"/>
          <p:nvPr/>
        </p:nvSpPr>
        <p:spPr>
          <a:xfrm>
            <a:off x="205650" y="1252950"/>
            <a:ext cx="35235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64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AC00"/>
              </a:buClr>
              <a:buSzPts val="2400"/>
              <a:buFont typeface="Merriweather Sans"/>
              <a:buChar char="›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Contexto/Smart-Contract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60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7" name="Google Shape;427;p60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Smart-Contract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0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30" name="Google Shape;430;p60"/>
          <p:cNvGrpSpPr/>
          <p:nvPr/>
        </p:nvGrpSpPr>
        <p:grpSpPr>
          <a:xfrm>
            <a:off x="8050499" y="3214860"/>
            <a:ext cx="3292799" cy="1845954"/>
            <a:chOff x="6038025" y="2598925"/>
            <a:chExt cx="2469661" cy="1384500"/>
          </a:xfrm>
        </p:grpSpPr>
        <p:cxnSp>
          <p:nvCxnSpPr>
            <p:cNvPr id="431" name="Google Shape;431;p60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2" name="Google Shape;432;p60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Roboto"/>
                  <a:ea typeface="Roboto"/>
                  <a:cs typeface="Roboto"/>
                  <a:sym typeface="Roboto"/>
                </a:rPr>
                <a:t>Blockchain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3" name="Google Shape;433;p60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0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5" name="Google Shape;435;p60"/>
          <p:cNvGrpSpPr/>
          <p:nvPr/>
        </p:nvGrpSpPr>
        <p:grpSpPr>
          <a:xfrm>
            <a:off x="848407" y="2184909"/>
            <a:ext cx="3992872" cy="1845954"/>
            <a:chOff x="636321" y="1844098"/>
            <a:chExt cx="2994729" cy="1384500"/>
          </a:xfrm>
        </p:grpSpPr>
        <p:sp>
          <p:nvSpPr>
            <p:cNvPr id="436" name="Google Shape;436;p60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Roboto"/>
                  <a:ea typeface="Roboto"/>
                  <a:cs typeface="Roboto"/>
                  <a:sym typeface="Roboto"/>
                </a:rPr>
                <a:t>Ethereum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37" name="Google Shape;437;p60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8" name="Google Shape;438;p60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0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0" name="Google Shape;440;p60"/>
          <p:cNvGrpSpPr/>
          <p:nvPr/>
        </p:nvGrpSpPr>
        <p:grpSpPr>
          <a:xfrm>
            <a:off x="6543970" y="983363"/>
            <a:ext cx="4799328" cy="1845954"/>
            <a:chOff x="4908100" y="889950"/>
            <a:chExt cx="3599586" cy="1384500"/>
          </a:xfrm>
        </p:grpSpPr>
        <p:cxnSp>
          <p:nvCxnSpPr>
            <p:cNvPr id="441" name="Google Shape;441;p60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42" name="Google Shape;442;p60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Roboto"/>
                  <a:ea typeface="Roboto"/>
                  <a:cs typeface="Roboto"/>
                  <a:sym typeface="Roboto"/>
                </a:rPr>
                <a:t>Smart-Contract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3" name="Google Shape;443;p60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60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5" name="Google Shape;445;p60"/>
          <p:cNvGrpSpPr/>
          <p:nvPr/>
        </p:nvGrpSpPr>
        <p:grpSpPr>
          <a:xfrm>
            <a:off x="3752692" y="1260962"/>
            <a:ext cx="4686298" cy="4335895"/>
            <a:chOff x="2991269" y="1153325"/>
            <a:chExt cx="3514811" cy="3252003"/>
          </a:xfrm>
        </p:grpSpPr>
        <p:sp>
          <p:nvSpPr>
            <p:cNvPr id="446" name="Google Shape;446;p60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447" name="Google Shape;447;p60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448" name="Google Shape;448;p60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  <p:sp>
          <p:nvSpPr>
            <p:cNvPr id="449" name="Google Shape;449;p60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450" name="Google Shape;450;p60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451" name="Google Shape;451;p60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61E86"/>
            </a:solidFill>
            <a:ln>
              <a:noFill/>
            </a:ln>
          </p:spPr>
        </p:sp>
        <p:sp>
          <p:nvSpPr>
            <p:cNvPr id="452" name="Google Shape;452;p60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453" name="Google Shape;453;p60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1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" name="Google Shape;460;p61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Smart-Contract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61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2" name="Google Shape;462;p61"/>
          <p:cNvSpPr txBox="1"/>
          <p:nvPr/>
        </p:nvSpPr>
        <p:spPr>
          <a:xfrm>
            <a:off x="205650" y="1252950"/>
            <a:ext cx="35235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64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AC00"/>
              </a:buClr>
              <a:buSzPts val="2400"/>
              <a:buFont typeface="Merriweather Sans"/>
              <a:buChar char="›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Contexto/Smart-Contract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" name="Google Shape;4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38250"/>
            <a:ext cx="11887200" cy="4082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2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1" name="Google Shape;471;p62"/>
          <p:cNvSpPr txBox="1"/>
          <p:nvPr/>
        </p:nvSpPr>
        <p:spPr>
          <a:xfrm>
            <a:off x="471300" y="2189250"/>
            <a:ext cx="11249400" cy="15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Juguemos!</a:t>
            </a:r>
            <a:endParaRPr b="1" sz="9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715748</a:t>
            </a:r>
            <a:endParaRPr b="1" sz="9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kahoot.it</a:t>
            </a:r>
            <a:endParaRPr b="1" sz="9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3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8" name="Google Shape;478;p63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9" name="Google Shape;47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3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1" name="Google Shape;481;p63"/>
          <p:cNvSpPr txBox="1"/>
          <p:nvPr/>
        </p:nvSpPr>
        <p:spPr>
          <a:xfrm>
            <a:off x="972250" y="5760650"/>
            <a:ext cx="95865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https://twitter.com/100trillionusd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5"/>
              </a:rPr>
              <a:t>https://medium.com/@100trillionUSD</a:t>
            </a:r>
            <a:endParaRPr/>
          </a:p>
        </p:txBody>
      </p:sp>
      <p:pic>
        <p:nvPicPr>
          <p:cNvPr id="482" name="Google Shape;48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4061" y="1126150"/>
            <a:ext cx="5965150" cy="457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800" y="1336425"/>
            <a:ext cx="5571000" cy="4368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4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" name="Google Shape;490;p64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Forks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4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3" name="Google Shape;49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221087"/>
            <a:ext cx="4373826" cy="499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4"/>
          <p:cNvPicPr preferRelativeResize="0"/>
          <p:nvPr/>
        </p:nvPicPr>
        <p:blipFill rotWithShape="1">
          <a:blip r:embed="rId5">
            <a:alphaModFix/>
          </a:blip>
          <a:srcRect b="24511" l="0" r="5069" t="0"/>
          <a:stretch/>
        </p:blipFill>
        <p:spPr>
          <a:xfrm>
            <a:off x="5527900" y="1068675"/>
            <a:ext cx="5635826" cy="25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4"/>
          <p:cNvPicPr preferRelativeResize="0"/>
          <p:nvPr/>
        </p:nvPicPr>
        <p:blipFill rotWithShape="1">
          <a:blip r:embed="rId6">
            <a:alphaModFix/>
          </a:blip>
          <a:srcRect b="21309" l="0" r="9575" t="0"/>
          <a:stretch/>
        </p:blipFill>
        <p:spPr>
          <a:xfrm>
            <a:off x="5541950" y="3526425"/>
            <a:ext cx="5400775" cy="264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5"/>
          <p:cNvSpPr txBox="1"/>
          <p:nvPr/>
        </p:nvSpPr>
        <p:spPr>
          <a:xfrm>
            <a:off x="205650" y="1252950"/>
            <a:ext cx="35235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64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AC00"/>
              </a:buClr>
              <a:buSzPts val="2400"/>
              <a:buFont typeface="Merriweather Sans"/>
              <a:buChar char="›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Trazabilidad Carrefour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65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3" name="Google Shape;503;p65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Casos de Uso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5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6" name="Google Shape;50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975" y="1905400"/>
            <a:ext cx="968692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6"/>
          <p:cNvSpPr txBox="1"/>
          <p:nvPr/>
        </p:nvSpPr>
        <p:spPr>
          <a:xfrm>
            <a:off x="205650" y="1252950"/>
            <a:ext cx="35235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64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AC00"/>
              </a:buClr>
              <a:buSzPts val="2400"/>
              <a:buFont typeface="Merriweather Sans"/>
              <a:buChar char="›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CryptoKitties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66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p66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Casos de Uso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" name="Google Shape;51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6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7" name="Google Shape;51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650" y="1685850"/>
            <a:ext cx="8052705" cy="4553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7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4" name="Google Shape;524;p67"/>
          <p:cNvSpPr txBox="1"/>
          <p:nvPr/>
        </p:nvSpPr>
        <p:spPr>
          <a:xfrm>
            <a:off x="471300" y="2646450"/>
            <a:ext cx="11249400" cy="15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Taller Práctico</a:t>
            </a:r>
            <a:endParaRPr b="0" sz="96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175" y="3937100"/>
            <a:ext cx="2341650" cy="23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8"/>
          <p:cNvSpPr txBox="1"/>
          <p:nvPr/>
        </p:nvSpPr>
        <p:spPr>
          <a:xfrm>
            <a:off x="720000" y="1684800"/>
            <a:ext cx="7001400" cy="4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640" lvl="0" marL="179999" rtl="0" algn="l">
              <a:spcBef>
                <a:spcPts val="0"/>
              </a:spcBef>
              <a:spcAft>
                <a:spcPts val="0"/>
              </a:spcAft>
              <a:buClr>
                <a:srgbClr val="F8AC00"/>
              </a:buClr>
              <a:buSzPts val="2400"/>
              <a:buFont typeface="Merriweather Sans"/>
              <a:buChar char="›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Caso de Uso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Crear Smart-Contract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Desplegar Smart-Contract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Comprobar transaccion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68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3" name="Google Shape;533;p68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8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975" y="1769050"/>
            <a:ext cx="4236049" cy="249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00" y="2070925"/>
            <a:ext cx="3499750" cy="20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4200" y="2132363"/>
            <a:ext cx="1921450" cy="192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2"/>
          <p:cNvSpPr txBox="1"/>
          <p:nvPr/>
        </p:nvSpPr>
        <p:spPr>
          <a:xfrm>
            <a:off x="0" y="373350"/>
            <a:ext cx="69429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¿Qué os vamos a contar?</a:t>
            </a:r>
            <a:endParaRPr sz="18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6050" y="4847625"/>
            <a:ext cx="4023950" cy="13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9"/>
          <p:cNvSpPr/>
          <p:nvPr/>
        </p:nvSpPr>
        <p:spPr>
          <a:xfrm>
            <a:off x="1348825" y="3261750"/>
            <a:ext cx="3829800" cy="222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Propietario del Smart-Contract.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Account asociado.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Recibe los pagos.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9"/>
          <p:cNvSpPr txBox="1"/>
          <p:nvPr/>
        </p:nvSpPr>
        <p:spPr>
          <a:xfrm>
            <a:off x="720000" y="1684800"/>
            <a:ext cx="27090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640" lvl="0" marL="179999" rtl="0" algn="l">
              <a:spcBef>
                <a:spcPts val="0"/>
              </a:spcBef>
              <a:spcAft>
                <a:spcPts val="0"/>
              </a:spcAft>
              <a:buClr>
                <a:srgbClr val="F8AC00"/>
              </a:buClr>
              <a:buSzPts val="2400"/>
              <a:buFont typeface="Merriweather Sans"/>
              <a:buChar char="›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Caso de Uso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69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9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7" name="Google Shape;54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363" y="2750550"/>
            <a:ext cx="1388925" cy="12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9"/>
          <p:cNvSpPr/>
          <p:nvPr/>
        </p:nvSpPr>
        <p:spPr>
          <a:xfrm>
            <a:off x="7517075" y="1238000"/>
            <a:ext cx="3829800" cy="222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Usuario del Smart-Contract.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Account asociado.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Una maleta de mano, no tiene que pagar extra.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9"/>
          <p:cNvSpPr/>
          <p:nvPr/>
        </p:nvSpPr>
        <p:spPr>
          <a:xfrm>
            <a:off x="7517075" y="4057400"/>
            <a:ext cx="3829800" cy="222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Usuario </a:t>
            </a:r>
            <a:r>
              <a:rPr lang="en-US" sz="1800"/>
              <a:t>del Smart-Contract.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Account asociado.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Una maleta de mano + maleta facturada (que tendrá sobrecoste).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6975" y="1339150"/>
            <a:ext cx="829554" cy="19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9"/>
          <p:cNvSpPr txBox="1"/>
          <p:nvPr/>
        </p:nvSpPr>
        <p:spPr>
          <a:xfrm>
            <a:off x="8575975" y="1200400"/>
            <a:ext cx="2158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8AC00"/>
                </a:solidFill>
              </a:rPr>
              <a:t>Pasajero 1</a:t>
            </a:r>
            <a:endParaRPr b="1" sz="2400">
              <a:solidFill>
                <a:srgbClr val="F8AC00"/>
              </a:solidFill>
            </a:endParaRPr>
          </a:p>
        </p:txBody>
      </p:sp>
      <p:sp>
        <p:nvSpPr>
          <p:cNvPr id="552" name="Google Shape;552;p69"/>
          <p:cNvSpPr txBox="1"/>
          <p:nvPr/>
        </p:nvSpPr>
        <p:spPr>
          <a:xfrm>
            <a:off x="8575975" y="4019800"/>
            <a:ext cx="2158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8AC00"/>
                </a:solidFill>
              </a:rPr>
              <a:t>Pasajero 2</a:t>
            </a:r>
            <a:endParaRPr b="1" sz="2400">
              <a:solidFill>
                <a:srgbClr val="F8AC00"/>
              </a:solidFill>
            </a:endParaRPr>
          </a:p>
        </p:txBody>
      </p:sp>
      <p:cxnSp>
        <p:nvCxnSpPr>
          <p:cNvPr id="553" name="Google Shape;553;p69"/>
          <p:cNvCxnSpPr/>
          <p:nvPr/>
        </p:nvCxnSpPr>
        <p:spPr>
          <a:xfrm flipH="1">
            <a:off x="5382625" y="2825700"/>
            <a:ext cx="786600" cy="801600"/>
          </a:xfrm>
          <a:prstGeom prst="straightConnector1">
            <a:avLst/>
          </a:prstGeom>
          <a:noFill/>
          <a:ln cap="flat" cmpd="sng" w="28575">
            <a:solidFill>
              <a:srgbClr val="F8AC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69"/>
          <p:cNvCxnSpPr/>
          <p:nvPr/>
        </p:nvCxnSpPr>
        <p:spPr>
          <a:xfrm rot="10800000">
            <a:off x="5382500" y="4008275"/>
            <a:ext cx="712500" cy="629400"/>
          </a:xfrm>
          <a:prstGeom prst="straightConnector1">
            <a:avLst/>
          </a:prstGeom>
          <a:noFill/>
          <a:ln cap="flat" cmpd="sng" w="28575">
            <a:solidFill>
              <a:srgbClr val="F8AC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5" name="Google Shape;55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8577" y="4158550"/>
            <a:ext cx="1966350" cy="19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0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2" name="Google Shape;562;p70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3" name="Google Shape;56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0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5" name="Google Shape;565;p70"/>
          <p:cNvSpPr/>
          <p:nvPr/>
        </p:nvSpPr>
        <p:spPr>
          <a:xfrm>
            <a:off x="1566900" y="2943225"/>
            <a:ext cx="9058200" cy="1413300"/>
          </a:xfrm>
          <a:prstGeom prst="roundRect">
            <a:avLst>
              <a:gd fmla="val 16667" name="adj"/>
            </a:avLst>
          </a:prstGeom>
          <a:solidFill>
            <a:srgbClr val="F8A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Crear Smart-Contract</a:t>
            </a:r>
            <a:endParaRPr b="1" sz="6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1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2" name="Google Shape;572;p71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3" name="Google Shape;5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71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5" name="Google Shape;575;p71"/>
          <p:cNvSpPr/>
          <p:nvPr/>
        </p:nvSpPr>
        <p:spPr>
          <a:xfrm>
            <a:off x="1566900" y="1300150"/>
            <a:ext cx="9058200" cy="1413300"/>
          </a:xfrm>
          <a:prstGeom prst="roundRect">
            <a:avLst>
              <a:gd fmla="val 16667" name="adj"/>
            </a:avLst>
          </a:prstGeom>
          <a:solidFill>
            <a:srgbClr val="F8A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Crear Smart-Contract</a:t>
            </a:r>
            <a:endParaRPr b="1" sz="6000"/>
          </a:p>
        </p:txBody>
      </p:sp>
      <p:sp>
        <p:nvSpPr>
          <p:cNvPr id="576" name="Google Shape;576;p71"/>
          <p:cNvSpPr txBox="1"/>
          <p:nvPr/>
        </p:nvSpPr>
        <p:spPr>
          <a:xfrm>
            <a:off x="1132800" y="2900375"/>
            <a:ext cx="9950100" cy="25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 u="sng">
                <a:solidFill>
                  <a:schemeClr val="hlink"/>
                </a:solidFill>
                <a:hlinkClick r:id="rId4"/>
              </a:rPr>
              <a:t>http://remix.ethereum.org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 u="sng">
                <a:solidFill>
                  <a:schemeClr val="hlink"/>
                </a:solidFill>
                <a:hlinkClick r:id="rId5"/>
              </a:rPr>
              <a:t>https://codeshare.io/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 u="sng">
                <a:solidFill>
                  <a:schemeClr val="hlink"/>
                </a:solidFill>
                <a:hlinkClick r:id="rId6"/>
              </a:rPr>
              <a:t>https://git.io/fjqtW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 u="sng">
                <a:solidFill>
                  <a:schemeClr val="hlink"/>
                </a:solidFill>
                <a:hlinkClick r:id="rId7"/>
              </a:rPr>
              <a:t>https://solidity.readthedocs.io</a:t>
            </a:r>
            <a:endParaRPr sz="3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2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3" name="Google Shape;583;p72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4" name="Google Shape;5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2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6" name="Google Shape;586;p72"/>
          <p:cNvSpPr/>
          <p:nvPr/>
        </p:nvSpPr>
        <p:spPr>
          <a:xfrm>
            <a:off x="1566900" y="1190625"/>
            <a:ext cx="9058200" cy="1413300"/>
          </a:xfrm>
          <a:prstGeom prst="roundRect">
            <a:avLst>
              <a:gd fmla="val 16667" name="adj"/>
            </a:avLst>
          </a:prstGeom>
          <a:solidFill>
            <a:srgbClr val="F8A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Desplegar </a:t>
            </a:r>
            <a:r>
              <a:rPr b="1" lang="en-US" sz="60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Smart-Contract</a:t>
            </a:r>
            <a:endParaRPr b="1" sz="6000"/>
          </a:p>
        </p:txBody>
      </p:sp>
      <p:sp>
        <p:nvSpPr>
          <p:cNvPr id="587" name="Google Shape;587;p72"/>
          <p:cNvSpPr txBox="1"/>
          <p:nvPr/>
        </p:nvSpPr>
        <p:spPr>
          <a:xfrm>
            <a:off x="1609850" y="2790425"/>
            <a:ext cx="9015300" cy="26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 u="sng">
                <a:solidFill>
                  <a:schemeClr val="hlink"/>
                </a:solidFill>
                <a:hlinkClick r:id="rId4"/>
              </a:rPr>
              <a:t>https://metamask.io/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Seleccionar </a:t>
            </a:r>
            <a:r>
              <a:rPr b="1" lang="en-US" sz="2400">
                <a:solidFill>
                  <a:srgbClr val="741B47"/>
                </a:solidFill>
              </a:rPr>
              <a:t>Ropsten Test Framework</a:t>
            </a:r>
            <a:endParaRPr b="1" sz="2400">
              <a:solidFill>
                <a:srgbClr val="741B47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Deposit &gt; Test Faucet (GET ETHER)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Request 1 Ether from </a:t>
            </a:r>
            <a:r>
              <a:rPr b="1" lang="en-US" sz="2400">
                <a:solidFill>
                  <a:srgbClr val="6AA84F"/>
                </a:solidFill>
              </a:rPr>
              <a:t>Faucet</a:t>
            </a:r>
            <a:endParaRPr b="1" sz="2400">
              <a:solidFill>
                <a:srgbClr val="6AA84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Settings &gt; Security &amp; Privacy &gt; Disable Privacy Mode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Go to </a:t>
            </a:r>
            <a:r>
              <a:rPr b="1" lang="en-US" sz="2400" u="sng">
                <a:solidFill>
                  <a:schemeClr val="hlink"/>
                </a:solidFill>
                <a:hlinkClick r:id="rId5"/>
              </a:rPr>
              <a:t>Remix</a:t>
            </a:r>
            <a:r>
              <a:rPr b="1" lang="en-US" sz="2400"/>
              <a:t> &gt; Run &gt; Environment (Injected Web 3)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Deploy!!</a:t>
            </a:r>
            <a:endParaRPr b="1"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3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4" name="Google Shape;594;p73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5" name="Google Shape;59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3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7" name="Google Shape;597;p73"/>
          <p:cNvSpPr/>
          <p:nvPr/>
        </p:nvSpPr>
        <p:spPr>
          <a:xfrm>
            <a:off x="1566900" y="1376300"/>
            <a:ext cx="9058200" cy="1413300"/>
          </a:xfrm>
          <a:prstGeom prst="roundRect">
            <a:avLst>
              <a:gd fmla="val 16667" name="adj"/>
            </a:avLst>
          </a:prstGeom>
          <a:solidFill>
            <a:srgbClr val="F8A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Comprobar Transacciones</a:t>
            </a:r>
            <a:endParaRPr b="1" sz="4800"/>
          </a:p>
        </p:txBody>
      </p:sp>
      <p:grpSp>
        <p:nvGrpSpPr>
          <p:cNvPr id="598" name="Google Shape;598;p73"/>
          <p:cNvGrpSpPr/>
          <p:nvPr/>
        </p:nvGrpSpPr>
        <p:grpSpPr>
          <a:xfrm>
            <a:off x="3530025" y="3350048"/>
            <a:ext cx="4869373" cy="2965802"/>
            <a:chOff x="3530025" y="3426248"/>
            <a:chExt cx="4869373" cy="2965802"/>
          </a:xfrm>
        </p:grpSpPr>
        <p:pic>
          <p:nvPicPr>
            <p:cNvPr id="599" name="Google Shape;599;p73"/>
            <p:cNvPicPr preferRelativeResize="0"/>
            <p:nvPr/>
          </p:nvPicPr>
          <p:blipFill rotWithShape="1">
            <a:blip r:embed="rId4">
              <a:alphaModFix/>
            </a:blip>
            <a:srcRect b="0" l="0" r="0" t="14037"/>
            <a:stretch/>
          </p:blipFill>
          <p:spPr>
            <a:xfrm>
              <a:off x="3530025" y="3426248"/>
              <a:ext cx="4869373" cy="2965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73"/>
            <p:cNvPicPr preferRelativeResize="0"/>
            <p:nvPr/>
          </p:nvPicPr>
          <p:blipFill rotWithShape="1">
            <a:blip r:embed="rId5">
              <a:alphaModFix/>
            </a:blip>
            <a:srcRect b="80417" l="0" r="0" t="0"/>
            <a:stretch/>
          </p:blipFill>
          <p:spPr>
            <a:xfrm>
              <a:off x="3530025" y="3475400"/>
              <a:ext cx="4869373" cy="675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1" name="Google Shape;601;p73">
            <a:hlinkClick r:id="rId6"/>
          </p:cNvPr>
          <p:cNvSpPr txBox="1"/>
          <p:nvPr/>
        </p:nvSpPr>
        <p:spPr>
          <a:xfrm>
            <a:off x="2977463" y="2863325"/>
            <a:ext cx="59745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7"/>
              </a:rPr>
              <a:t>https://ropsten.etherscan.io/</a:t>
            </a:r>
            <a:endParaRPr sz="3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4"/>
          <p:cNvSpPr txBox="1"/>
          <p:nvPr/>
        </p:nvSpPr>
        <p:spPr>
          <a:xfrm>
            <a:off x="719640" y="2536920"/>
            <a:ext cx="76800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Gracias!</a:t>
            </a:r>
            <a:endParaRPr b="0" sz="15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7" name="Google Shape;60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4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9" name="Google Shape;609;p74"/>
          <p:cNvSpPr txBox="1"/>
          <p:nvPr/>
        </p:nvSpPr>
        <p:spPr>
          <a:xfrm>
            <a:off x="484775" y="4300450"/>
            <a:ext cx="112494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60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6" name="Google Shape;616;p75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7" name="Google Shape;61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5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9" name="Google Shape;61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313" y="952500"/>
            <a:ext cx="10239375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3"/>
          <p:cNvSpPr txBox="1"/>
          <p:nvPr/>
        </p:nvSpPr>
        <p:spPr>
          <a:xfrm>
            <a:off x="2290500" y="1227600"/>
            <a:ext cx="7001400" cy="4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64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2400"/>
              <a:buFont typeface="Calibri"/>
              <a:buChar char="›"/>
            </a:pPr>
            <a:r>
              <a:rPr b="1"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¿Cúal es el problema?</a:t>
            </a:r>
            <a:endParaRPr b="1"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Origen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Arquitectura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Minado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Smart-Contracts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Criptomonedas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Casos de Uso</a:t>
            </a:r>
            <a:endParaRPr b="0" sz="15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endParaRPr b="1"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Caso de Uso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Crear Smart-Contract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Desplegar Smart-Contract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1A171B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Comprobar Transacciones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43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43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3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44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4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2" name="Google Shape;22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083875"/>
            <a:ext cx="4548176" cy="341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3025" y="1985500"/>
            <a:ext cx="6292049" cy="35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"/>
          <p:cNvSpPr txBox="1"/>
          <p:nvPr/>
        </p:nvSpPr>
        <p:spPr>
          <a:xfrm>
            <a:off x="205650" y="1252950"/>
            <a:ext cx="31674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64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AC00"/>
              </a:buClr>
              <a:buSzPts val="2400"/>
              <a:buFont typeface="Merriweather Sans"/>
              <a:buChar char="›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¿Cual es el problema?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45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45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Origen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5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Google Shape;23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650" y="1685850"/>
            <a:ext cx="7515225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1125" y="3813725"/>
            <a:ext cx="843915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0538" y="2278063"/>
            <a:ext cx="791527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6"/>
          <p:cNvSpPr txBox="1"/>
          <p:nvPr/>
        </p:nvSpPr>
        <p:spPr>
          <a:xfrm>
            <a:off x="205650" y="1252950"/>
            <a:ext cx="31674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64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AC00"/>
              </a:buClr>
              <a:buSzPts val="2400"/>
              <a:buFont typeface="Merriweather Sans"/>
              <a:buChar char="›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PaaS y SaaS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6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46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Posible solución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6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7425" y="2794900"/>
            <a:ext cx="1884200" cy="294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275" y="1208575"/>
            <a:ext cx="2322253" cy="28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2014" y="1304500"/>
            <a:ext cx="2751325" cy="16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8578" y="3614975"/>
            <a:ext cx="4712671" cy="255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850" y="4293700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7"/>
          <p:cNvSpPr txBox="1"/>
          <p:nvPr/>
        </p:nvSpPr>
        <p:spPr>
          <a:xfrm>
            <a:off x="205650" y="1252950"/>
            <a:ext cx="31674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64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AC00"/>
              </a:buClr>
              <a:buSzPts val="2400"/>
              <a:buFont typeface="Merriweather Sans"/>
              <a:buChar char="›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¡Tampoco nos sirve!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7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47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Posible solución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7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2" name="Google Shape;26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685850"/>
            <a:ext cx="534352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9150" y="1252950"/>
            <a:ext cx="3528725" cy="28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250" y="4227900"/>
            <a:ext cx="10321626" cy="20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/>
        </p:nvSpPr>
        <p:spPr>
          <a:xfrm>
            <a:off x="205650" y="1252950"/>
            <a:ext cx="31674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64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AC00"/>
              </a:buClr>
              <a:buSzPts val="2400"/>
              <a:buFont typeface="Merriweather Sans"/>
              <a:buChar char="›"/>
            </a:pPr>
            <a:r>
              <a:rPr lang="en-US" sz="24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También tenemos que tener en cuenta la seguridad</a:t>
            </a:r>
            <a:endParaRPr sz="2400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8"/>
          <p:cNvSpPr txBox="1"/>
          <p:nvPr/>
        </p:nvSpPr>
        <p:spPr>
          <a:xfrm>
            <a:off x="9225360" y="6544440"/>
            <a:ext cx="119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fld id="{00000000-1234-1234-1234-123412341234}" type="slidenum">
              <a:rPr b="0" lang="en-US" sz="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48"/>
          <p:cNvSpPr txBox="1"/>
          <p:nvPr/>
        </p:nvSpPr>
        <p:spPr>
          <a:xfrm>
            <a:off x="2320200" y="377550"/>
            <a:ext cx="6566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71B"/>
                </a:solidFill>
                <a:latin typeface="Calibri"/>
                <a:ea typeface="Calibri"/>
                <a:cs typeface="Calibri"/>
                <a:sym typeface="Calibri"/>
              </a:rPr>
              <a:t>Y ya no es sólo que se caiga...</a:t>
            </a:r>
            <a:endParaRPr b="0" sz="1800" strike="noStrike">
              <a:solidFill>
                <a:srgbClr val="1A17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220800"/>
            <a:ext cx="2052651" cy="6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8"/>
          <p:cNvSpPr txBox="1"/>
          <p:nvPr/>
        </p:nvSpPr>
        <p:spPr>
          <a:xfrm>
            <a:off x="720000" y="6544440"/>
            <a:ext cx="7679400" cy="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Blockchain, shaping the future of Internet</a:t>
            </a:r>
            <a:endParaRPr b="0" sz="14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5" name="Google Shape;27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5375" y="1252950"/>
            <a:ext cx="4679375" cy="50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825" y="3884500"/>
            <a:ext cx="5220975" cy="12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